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307" r:id="rId10"/>
    <p:sldId id="265" r:id="rId11"/>
    <p:sldId id="30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3" r:id="rId45"/>
    <p:sldId id="304" r:id="rId46"/>
    <p:sldId id="305" r:id="rId47"/>
    <p:sldId id="306" r:id="rId4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63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../slides/slide4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e99802500095f1a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0078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688336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685032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4672584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17007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688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685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672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64e149cd4&amp;color=RGB(0,96,96)">
            <a:hlinkClick r:id="rId6" action="ppaction://hlinksldjump"/>
          </p:cNvPr>
          <p:cNvSpPr/>
          <p:nvPr/>
        </p:nvSpPr>
        <p:spPr>
          <a:xfrm>
            <a:off x="6803136" y="18379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3" name="MasterShapeName?linknodeid=ffc3fa9f2&amp;color=RGB(0,96,96)">
            <a:hlinkClick r:id="rId7" action="ppaction://hlinksldjump"/>
          </p:cNvPr>
          <p:cNvSpPr/>
          <p:nvPr/>
        </p:nvSpPr>
        <p:spPr>
          <a:xfrm>
            <a:off x="6803136" y="286207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课文绘</a:t>
            </a:r>
            <a:endParaRPr lang="en-US" sz="2400" dirty="0"/>
          </a:p>
        </p:txBody>
      </p:sp>
      <p:sp>
        <p:nvSpPr>
          <p:cNvPr id="14" name="MasterShapeName?linknodeid=76c95fd29&amp;color=RGB(0,96,96)">
            <a:hlinkClick r:id="rId8" action="ppaction://hlinksldjump"/>
          </p:cNvPr>
          <p:cNvSpPr/>
          <p:nvPr/>
        </p:nvSpPr>
        <p:spPr>
          <a:xfrm>
            <a:off x="6803136" y="38862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5" name="MasterShapeName?linknodeid=7754a32e7&amp;color=RGB(0,96,96)">
            <a:hlinkClick r:id="rId9" action="ppaction://hlinksldjump"/>
          </p:cNvPr>
          <p:cNvSpPr/>
          <p:nvPr/>
        </p:nvSpPr>
        <p:spPr>
          <a:xfrm>
            <a:off x="6803136" y="491032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课文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课文绘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2.png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9.png"/><Relationship Id="rId4" Type="http://schemas.openxmlformats.org/officeDocument/2006/relationships/image" Target="../media/image2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0.png"/><Relationship Id="rId4" Type="http://schemas.openxmlformats.org/officeDocument/2006/relationships/image" Target="../media/image2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a996e59c?iti=3&amp;htil=3&amp;pid=64e149cd4&amp;color=0,55,96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7968" y="1655064"/>
            <a:ext cx="216712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9a996e59c?iti=3&amp;htil=3&amp;pid=64e149cd4&amp;color=0,55,96&amp;vtp=1&amp;bbb=1"/>
          <p:cNvSpPr/>
          <p:nvPr/>
        </p:nvSpPr>
        <p:spPr>
          <a:xfrm>
            <a:off x="8999189" y="3016504"/>
            <a:ext cx="19446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Xian</a:t>
            </a:r>
            <a:endParaRPr lang="en-US" altLang="zh-CN" sz="1800" dirty="0"/>
          </a:p>
        </p:txBody>
      </p:sp>
      <p:sp>
        <p:nvSpPr>
          <p:cNvPr id="4" name="P_4_BD#9a996e59c?htil=3&amp;pid=64e149cd4&amp;color=0,55,96&amp;vtp=1&amp;bt=1&amp;bbb=1&amp;hb=1&amp;hs=1"/>
          <p:cNvSpPr/>
          <p:nvPr/>
        </p:nvSpPr>
        <p:spPr>
          <a:xfrm>
            <a:off x="502920" y="1508760"/>
            <a:ext cx="8266176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crossing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husband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husband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arrival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noodle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kept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beneath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pic>
        <p:nvPicPr>
          <p:cNvPr id="5" name="P_4_BD#9a996e59c?iti=4&amp;htil=4&amp;pid=64e149cd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7968" y="3657600"/>
            <a:ext cx="216712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4_BD#9a996e59c?iti=4&amp;htil=4&amp;pid=64e149cd4&amp;color=0,55,96&amp;vtp=1&amp;bbb=1"/>
          <p:cNvSpPr/>
          <p:nvPr/>
        </p:nvSpPr>
        <p:spPr>
          <a:xfrm>
            <a:off x="9475439" y="5256784"/>
            <a:ext cx="9921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a996e59c?htil=3&amp;pid=64e149cd4&amp;color=0,55,96&amp;vtp=1&amp;bt=1&amp;bbb=1&amp;hb=1&amp;hs=1">
            <a:extLst>
              <a:ext uri="{FF2B5EF4-FFF2-40B4-BE49-F238E27FC236}">
                <a16:creationId xmlns:a16="http://schemas.microsoft.com/office/drawing/2014/main" id="{5FBE0930-C210-3EC6-7EFB-E9DEE9250776}"/>
              </a:ext>
            </a:extLst>
          </p:cNvPr>
          <p:cNvSpPr/>
          <p:nvPr/>
        </p:nvSpPr>
        <p:spPr>
          <a:xfrm>
            <a:off x="502920" y="1512000"/>
            <a:ext cx="10572016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maintained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method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Qiao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Xian”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preserved.</a:t>
            </a:r>
            <a:endParaRPr lang="en-US" altLang="zh-CN" dirty="0"/>
          </a:p>
        </p:txBody>
      </p:sp>
      <p:sp>
        <p:nvSpPr>
          <p:cNvPr id="3" name="P_4_BD#9a996e59c?htil=4&amp;pid=64e149cd4&amp;color=0,55,96&amp;vtp=1&amp;bbb=1&amp;hb=1">
            <a:extLst>
              <a:ext uri="{FF2B5EF4-FFF2-40B4-BE49-F238E27FC236}">
                <a16:creationId xmlns:a16="http://schemas.microsoft.com/office/drawing/2014/main" id="{334E7DE5-A1F8-F5ED-2100-AE06B5606DE3}"/>
              </a:ext>
            </a:extLst>
          </p:cNvPr>
          <p:cNvSpPr/>
          <p:nvPr/>
        </p:nvSpPr>
        <p:spPr>
          <a:xfrm>
            <a:off x="503995" y="2752090"/>
            <a:ext cx="10572016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Miao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pepper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vegetables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Miao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pickles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appetite.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5831820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237cb889?pid=ffc3fa9f2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54680" y="1517904"/>
            <a:ext cx="5266944" cy="372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014de08?pid=76c95fd2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306b4e8bd?pid=7d014de08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.（英）炸土豆条；（美）炸薯片；芯片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；碎片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2.spicy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3.ethnic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4.downtown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.传教（区）;重要任务；使命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6.district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7.afterwards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afterward）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.瓷;瓷器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9.jazz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4" name="QB_5_AN.2_1#306b4e8bd.blank?pid=7d014de08&amp;color=0,55,96&amp;vpa=1&amp;vtp=1&amp;bbb=1"/>
          <p:cNvSpPr/>
          <p:nvPr/>
        </p:nvSpPr>
        <p:spPr>
          <a:xfrm>
            <a:off x="654526" y="200199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chip</a:t>
            </a:r>
            <a:endParaRPr lang="en-US" altLang="zh-CN" dirty="0"/>
          </a:p>
        </p:txBody>
      </p:sp>
      <p:sp>
        <p:nvSpPr>
          <p:cNvPr id="6" name="QB_5_AN.4_1#306b4e8bd.blank?pid=7d014de08&amp;color=0,55,96&amp;vpa=2&amp;vtp=1&amp;bbb=1"/>
          <p:cNvSpPr/>
          <p:nvPr/>
        </p:nvSpPr>
        <p:spPr>
          <a:xfrm>
            <a:off x="1626076" y="2433795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加有香料的；辛辣的</a:t>
            </a:r>
            <a:endParaRPr lang="en-US" altLang="zh-CN" dirty="0"/>
          </a:p>
        </p:txBody>
      </p:sp>
      <p:sp>
        <p:nvSpPr>
          <p:cNvPr id="8" name="QB_5_AN.6_1#306b4e8bd.blank?pid=7d014de08&amp;color=0,55,96&amp;vpa=3&amp;vtp=1&amp;bbb=1"/>
          <p:cNvSpPr/>
          <p:nvPr/>
        </p:nvSpPr>
        <p:spPr>
          <a:xfrm>
            <a:off x="1676876" y="2852895"/>
            <a:ext cx="480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具有民族特色的；异国风味的;民族的；种族的</a:t>
            </a:r>
            <a:endParaRPr lang="en-US" altLang="zh-CN" dirty="0"/>
          </a:p>
        </p:txBody>
      </p:sp>
      <p:sp>
        <p:nvSpPr>
          <p:cNvPr id="10" name="QB_5_AN.8_1#306b4e8bd.blank?pid=7d014de08&amp;color=0,55,96&amp;vpa=4&amp;vtp=1&amp;bbb=1"/>
          <p:cNvSpPr/>
          <p:nvPr/>
        </p:nvSpPr>
        <p:spPr>
          <a:xfrm>
            <a:off x="2121376" y="3271995"/>
            <a:ext cx="205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在市中心;往市中心</a:t>
            </a:r>
            <a:endParaRPr lang="en-US" altLang="zh-CN" dirty="0"/>
          </a:p>
        </p:txBody>
      </p:sp>
      <p:sp>
        <p:nvSpPr>
          <p:cNvPr id="12" name="QB_5_AN.10_1#306b4e8bd.blank?pid=7d014de08&amp;color=0,55,96&amp;vpa=5&amp;vtp=1&amp;bbb=1"/>
          <p:cNvSpPr/>
          <p:nvPr/>
        </p:nvSpPr>
        <p:spPr>
          <a:xfrm>
            <a:off x="667226" y="369109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</a:t>
            </a:r>
            <a:endParaRPr lang="en-US" altLang="zh-CN" dirty="0"/>
          </a:p>
        </p:txBody>
      </p:sp>
      <p:sp>
        <p:nvSpPr>
          <p:cNvPr id="14" name="QB_5_AN.12_1#306b4e8bd.blank?pid=7d014de08&amp;color=0,55,96&amp;vpa=6&amp;vtp=1&amp;bbb=1"/>
          <p:cNvSpPr/>
          <p:nvPr/>
        </p:nvSpPr>
        <p:spPr>
          <a:xfrm>
            <a:off x="1600676" y="41101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地区；区域</a:t>
            </a:r>
            <a:endParaRPr lang="en-US" altLang="zh-CN" dirty="0"/>
          </a:p>
        </p:txBody>
      </p:sp>
      <p:sp>
        <p:nvSpPr>
          <p:cNvPr id="16" name="QB_5_AN.14_1#306b4e8bd.blank?pid=7d014de08&amp;color=0,55,96&amp;vpa=7&amp;vtp=1&amp;bbb=1"/>
          <p:cNvSpPr/>
          <p:nvPr/>
        </p:nvSpPr>
        <p:spPr>
          <a:xfrm>
            <a:off x="5080476" y="45292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以后；后来</a:t>
            </a:r>
            <a:endParaRPr lang="en-US" altLang="zh-CN" dirty="0"/>
          </a:p>
        </p:txBody>
      </p:sp>
      <p:sp>
        <p:nvSpPr>
          <p:cNvPr id="18" name="QB_5_AN.16_1#306b4e8bd.blank?pid=7d014de08&amp;color=0,55,96&amp;vpa=8&amp;vtp=1&amp;bbb=1"/>
          <p:cNvSpPr/>
          <p:nvPr/>
        </p:nvSpPr>
        <p:spPr>
          <a:xfrm>
            <a:off x="667226" y="49483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endParaRPr lang="en-US" altLang="zh-CN" dirty="0"/>
          </a:p>
        </p:txBody>
      </p:sp>
      <p:sp>
        <p:nvSpPr>
          <p:cNvPr id="20" name="QB_5_AN.18_1#306b4e8bd.blank?pid=7d014de08&amp;color=0,55,96&amp;vpa=9&amp;vtp=1&amp;bbb=1"/>
          <p:cNvSpPr/>
          <p:nvPr/>
        </p:nvSpPr>
        <p:spPr>
          <a:xfrm>
            <a:off x="1333976" y="534654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爵士乐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d1bfd4e40?pid=7d014de08&amp;color=0,55,96&amp;vtp=1&amp;bt=1&amp;bb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10.bar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11.diagram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）寻找；寻求；争取；（向人）请求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.夺取（生命）；宣称；断言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.宣称；断言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.干酪；奶酪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辨chess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15.graffiti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拓展graffiti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.连环画杂志；漫画杂志；喜剧演员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.滑稽的；使人发笑的联想comedian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17.journal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派journalist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5_AN.20_1#d1bfd4e40.blank?pid=7d014de08&amp;color=0,55,96&amp;vpa=10&amp;vtp=1&amp;bbb=1"/>
          <p:cNvSpPr/>
          <p:nvPr/>
        </p:nvSpPr>
        <p:spPr>
          <a:xfrm>
            <a:off x="1372076" y="1478280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酒吧；小吃店；小馆子</a:t>
            </a:r>
            <a:endParaRPr lang="en-US" altLang="zh-CN" dirty="0"/>
          </a:p>
        </p:txBody>
      </p:sp>
      <p:sp>
        <p:nvSpPr>
          <p:cNvPr id="5" name="QB_5_AN.22_1#d1bfd4e40.blank?pid=7d014de08&amp;color=0,55,96&amp;vpa=11&amp;vtp=1&amp;bbb=1"/>
          <p:cNvSpPr/>
          <p:nvPr/>
        </p:nvSpPr>
        <p:spPr>
          <a:xfrm>
            <a:off x="1820767" y="1897380"/>
            <a:ext cx="2909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简图；图解；图表；示意图</a:t>
            </a:r>
            <a:endParaRPr lang="en-US" altLang="zh-CN" dirty="0"/>
          </a:p>
        </p:txBody>
      </p:sp>
      <p:sp>
        <p:nvSpPr>
          <p:cNvPr id="7" name="QB_5_AN.24_1#d1bfd4e40.blank?pid=7d014de08&amp;color=0,55,96&amp;vpa=12&amp;vtp=1&amp;bbb=1"/>
          <p:cNvSpPr/>
          <p:nvPr/>
        </p:nvSpPr>
        <p:spPr>
          <a:xfrm>
            <a:off x="768826" y="23164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8" name="QB_5_AN.25_1#d1bfd4e40.blank?pid=7d014de08&amp;color=0,55,96&amp;vpa=13&amp;vtp=1&amp;bbb=1"/>
          <p:cNvSpPr/>
          <p:nvPr/>
        </p:nvSpPr>
        <p:spPr>
          <a:xfrm>
            <a:off x="3118326" y="23037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sought</a:t>
            </a:r>
            <a:endParaRPr lang="en-US" altLang="zh-CN" dirty="0"/>
          </a:p>
        </p:txBody>
      </p:sp>
      <p:sp>
        <p:nvSpPr>
          <p:cNvPr id="9" name="QB_5_AN.26_1#d1bfd4e40.blank?pid=7d014de08&amp;color=0,55,96&amp;vpa=14&amp;vtp=1&amp;bbb=1"/>
          <p:cNvSpPr/>
          <p:nvPr/>
        </p:nvSpPr>
        <p:spPr>
          <a:xfrm>
            <a:off x="5061426" y="23037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sought</a:t>
            </a:r>
            <a:endParaRPr lang="en-US" altLang="zh-CN" dirty="0"/>
          </a:p>
        </p:txBody>
      </p:sp>
      <p:sp>
        <p:nvSpPr>
          <p:cNvPr id="11" name="QB_5_AN.28_1#d1bfd4e40.blank?pid=7d014de08&amp;color=0,55,96&amp;vpa=15&amp;vtp=1&amp;bbb=1"/>
          <p:cNvSpPr/>
          <p:nvPr/>
        </p:nvSpPr>
        <p:spPr>
          <a:xfrm>
            <a:off x="768826" y="273558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endParaRPr lang="en-US" altLang="zh-CN" dirty="0"/>
          </a:p>
        </p:txBody>
      </p:sp>
      <p:sp>
        <p:nvSpPr>
          <p:cNvPr id="13" name="QB_5_AN.30_1#d1bfd4e40.blank?pid=7d014de08&amp;color=0,55,96&amp;vpa=16&amp;vtp=1&amp;bbb=1"/>
          <p:cNvSpPr/>
          <p:nvPr/>
        </p:nvSpPr>
        <p:spPr>
          <a:xfrm>
            <a:off x="781526" y="315468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cheese</a:t>
            </a:r>
            <a:endParaRPr lang="en-US" altLang="zh-CN" dirty="0"/>
          </a:p>
        </p:txBody>
      </p:sp>
      <p:sp>
        <p:nvSpPr>
          <p:cNvPr id="14" name="QB_5_AN.31_1#d1bfd4e40.blank?pid=7d014de08&amp;color=0,55,96&amp;vpa=17&amp;vtp=1&amp;bbb=1"/>
          <p:cNvSpPr/>
          <p:nvPr/>
        </p:nvSpPr>
        <p:spPr>
          <a:xfrm>
            <a:off x="4147026" y="31546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国际象棋</a:t>
            </a:r>
            <a:endParaRPr lang="en-US" altLang="zh-CN" dirty="0"/>
          </a:p>
        </p:txBody>
      </p:sp>
      <p:sp>
        <p:nvSpPr>
          <p:cNvPr id="16" name="QB_5_AN.33_1#d1bfd4e40.blank?pid=7d014de08&amp;color=0,55,96&amp;vpa=18&amp;vtp=1&amp;bbb=1"/>
          <p:cNvSpPr/>
          <p:nvPr/>
        </p:nvSpPr>
        <p:spPr>
          <a:xfrm>
            <a:off x="2402999" y="35737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涂鸦；胡写乱画</a:t>
            </a:r>
            <a:endParaRPr lang="en-US" altLang="zh-CN" dirty="0"/>
          </a:p>
        </p:txBody>
      </p:sp>
      <p:sp>
        <p:nvSpPr>
          <p:cNvPr id="17" name="QB_5_AN.34_1#d1bfd4e40.blank?pid=7d014de08&amp;color=0,55,96&amp;vpa=19&amp;vtp=1&amp;bbb=1"/>
          <p:cNvSpPr/>
          <p:nvPr/>
        </p:nvSpPr>
        <p:spPr>
          <a:xfrm>
            <a:off x="5675471" y="35737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涂鸦艺术</a:t>
            </a:r>
            <a:endParaRPr lang="en-US" altLang="zh-CN" dirty="0"/>
          </a:p>
        </p:txBody>
      </p:sp>
      <p:sp>
        <p:nvSpPr>
          <p:cNvPr id="19" name="QB_5_AN.36_1#d1bfd4e40.blank?pid=7d014de08&amp;color=0,55,96&amp;vpa=20&amp;vtp=1&amp;bbb=1"/>
          <p:cNvSpPr/>
          <p:nvPr/>
        </p:nvSpPr>
        <p:spPr>
          <a:xfrm>
            <a:off x="806926" y="399288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comic</a:t>
            </a:r>
            <a:endParaRPr lang="en-US" altLang="zh-CN" dirty="0"/>
          </a:p>
        </p:txBody>
      </p:sp>
      <p:sp>
        <p:nvSpPr>
          <p:cNvPr id="20" name="QB_5_AN.37_1#d1bfd4e40.blank?pid=7d014de08&amp;color=0,55,96&amp;vpa=21&amp;vtp=1&amp;bbb=1"/>
          <p:cNvSpPr/>
          <p:nvPr/>
        </p:nvSpPr>
        <p:spPr>
          <a:xfrm>
            <a:off x="9461975" y="399288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喜剧演员</a:t>
            </a:r>
            <a:endParaRPr lang="en-US" altLang="zh-CN" dirty="0"/>
          </a:p>
        </p:txBody>
      </p:sp>
      <p:sp>
        <p:nvSpPr>
          <p:cNvPr id="22" name="QB_5_AN.39_1#d1bfd4e40.blank?pid=7d014de08&amp;color=0,55,96&amp;vpa=22&amp;vtp=1&amp;bbb=1"/>
          <p:cNvSpPr/>
          <p:nvPr/>
        </p:nvSpPr>
        <p:spPr>
          <a:xfrm>
            <a:off x="1727676" y="439102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日志；日记；报纸；刊物</a:t>
            </a:r>
            <a:endParaRPr lang="en-US" altLang="zh-CN" dirty="0"/>
          </a:p>
        </p:txBody>
      </p:sp>
      <p:sp>
        <p:nvSpPr>
          <p:cNvPr id="23" name="QB_5_AN.40_1#d1bfd4e40.blank?pid=7d014de08&amp;color=0,55,96&amp;vpa=23&amp;vtp=1&amp;bbb=1"/>
          <p:cNvSpPr/>
          <p:nvPr/>
        </p:nvSpPr>
        <p:spPr>
          <a:xfrm>
            <a:off x="5848826" y="439102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新闻记者</a:t>
            </a:r>
            <a:endParaRPr lang="en-US" altLang="zh-CN" dirty="0"/>
          </a:p>
        </p:txBody>
      </p:sp>
      <p:sp>
        <p:nvSpPr>
          <p:cNvPr id="24" name="QB_5_BD.41_1#2c08f5bb2?sp=1&amp;pid=7d014de08&amp;color=0,55,96&amp;vtp=1&amp;bbb=1"/>
          <p:cNvSpPr/>
          <p:nvPr/>
        </p:nvSpPr>
        <p:spPr>
          <a:xfrm>
            <a:off x="502920" y="48094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.不同的；多种多样的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.差异（性）；不同（点）；多样性</a:t>
            </a:r>
            <a:endParaRPr lang="en-US" altLang="zh-CN" sz="1800" dirty="0"/>
          </a:p>
        </p:txBody>
      </p:sp>
      <p:sp>
        <p:nvSpPr>
          <p:cNvPr id="25" name="QB_5_AN.42_1#2c08f5bb2.blank?pid=7d014de08&amp;color=0,55,96&amp;vpa=24&amp;vtp=1&amp;bbb=1"/>
          <p:cNvSpPr/>
          <p:nvPr/>
        </p:nvSpPr>
        <p:spPr>
          <a:xfrm>
            <a:off x="806926" y="477901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endParaRPr lang="en-US" altLang="zh-CN" dirty="0"/>
          </a:p>
        </p:txBody>
      </p:sp>
      <p:sp>
        <p:nvSpPr>
          <p:cNvPr id="26" name="QB_5_AN.43_1#2c08f5bb2.blank?pid=7d014de08&amp;color=0,55,96&amp;vpa=25&amp;vtp=1&amp;bbb=1"/>
          <p:cNvSpPr/>
          <p:nvPr/>
        </p:nvSpPr>
        <p:spPr>
          <a:xfrm>
            <a:off x="737076" y="516445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5" grpId="0" build="p" animBg="1"/>
      <p:bldP spid="2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4_1#f0075b08d?sp=1&amp;pid=7d014de08&amp;color=0,55,96&amp;vtp=1&amp;bt=1&amp;bb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.机会；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运气派①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.幸运的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.幸运地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.不幸的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.不幸地拓展fortune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cookie幸运曲奇，签饼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.（过去式/过去分词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）承认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.准许进入（或加入）派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.［C，U］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允许进入；进入权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［U］入场费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［C］承认；供认</a:t>
            </a:r>
            <a:endParaRPr lang="en-US" altLang="zh-CN" sz="1800" dirty="0"/>
          </a:p>
        </p:txBody>
      </p:sp>
      <p:sp>
        <p:nvSpPr>
          <p:cNvPr id="5" name="QB_5_AN.45_1#f0075b08d.blank?pid=7d014de08&amp;color=0,55,96&amp;vpa=26&amp;vtp=1&amp;bbb=1"/>
          <p:cNvSpPr/>
          <p:nvPr/>
        </p:nvSpPr>
        <p:spPr>
          <a:xfrm>
            <a:off x="806926" y="14782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endParaRPr lang="en-US" altLang="zh-CN" dirty="0"/>
          </a:p>
        </p:txBody>
      </p:sp>
      <p:sp>
        <p:nvSpPr>
          <p:cNvPr id="6" name="QB_5_AN.46_1#f0075b08d.blank?pid=7d014de08&amp;color=0,55,96&amp;vpa=27&amp;vtp=1&amp;bbb=1"/>
          <p:cNvSpPr/>
          <p:nvPr/>
        </p:nvSpPr>
        <p:spPr>
          <a:xfrm>
            <a:off x="3581876" y="14782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</a:t>
            </a:r>
            <a:endParaRPr lang="en-US" altLang="zh-CN" dirty="0"/>
          </a:p>
        </p:txBody>
      </p:sp>
      <p:sp>
        <p:nvSpPr>
          <p:cNvPr id="7" name="QB_5_AN.47_1#f0075b08d.blank?pid=7d014de08&amp;color=0,55,96&amp;vpa=28&amp;vtp=1&amp;bbb=1"/>
          <p:cNvSpPr/>
          <p:nvPr/>
        </p:nvSpPr>
        <p:spPr>
          <a:xfrm>
            <a:off x="749776" y="188468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fortunately</a:t>
            </a:r>
            <a:endParaRPr lang="en-US" altLang="zh-CN" dirty="0"/>
          </a:p>
        </p:txBody>
      </p:sp>
      <p:sp>
        <p:nvSpPr>
          <p:cNvPr id="8" name="QB_5_AN.48_1#f0075b08d.blank?pid=7d014de08&amp;color=0,55,96&amp;vpa=29&amp;vtp=1&amp;bbb=1"/>
          <p:cNvSpPr/>
          <p:nvPr/>
        </p:nvSpPr>
        <p:spPr>
          <a:xfrm>
            <a:off x="3512026" y="1897380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</a:t>
            </a:r>
            <a:endParaRPr lang="en-US" altLang="zh-CN" dirty="0"/>
          </a:p>
        </p:txBody>
      </p:sp>
      <p:sp>
        <p:nvSpPr>
          <p:cNvPr id="9" name="QB_5_AN.49_1#f0075b08d.blank?pid=7d014de08&amp;color=0,55,96&amp;vpa=30&amp;vtp=1&amp;bbb=1"/>
          <p:cNvSpPr/>
          <p:nvPr/>
        </p:nvSpPr>
        <p:spPr>
          <a:xfrm>
            <a:off x="749776" y="2303780"/>
            <a:ext cx="1398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unfortunately</a:t>
            </a:r>
            <a:endParaRPr lang="en-US" altLang="zh-CN" dirty="0"/>
          </a:p>
        </p:txBody>
      </p:sp>
      <p:sp>
        <p:nvSpPr>
          <p:cNvPr id="11" name="QB_5_AN.51_1#f0075b08d.blank?pid=7d014de08&amp;color=0,55,96&amp;vpa=31&amp;vtp=1&amp;bbb=1"/>
          <p:cNvSpPr/>
          <p:nvPr/>
        </p:nvSpPr>
        <p:spPr>
          <a:xfrm>
            <a:off x="768826" y="27355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endParaRPr lang="en-US" altLang="zh-CN" dirty="0"/>
          </a:p>
        </p:txBody>
      </p:sp>
      <p:sp>
        <p:nvSpPr>
          <p:cNvPr id="12" name="QB_5_AN.52_1#f0075b08d.blank?pid=7d014de08&amp;color=0,55,96&amp;vpa=32&amp;vtp=1&amp;bbb=1"/>
          <p:cNvSpPr/>
          <p:nvPr/>
        </p:nvSpPr>
        <p:spPr>
          <a:xfrm>
            <a:off x="4223226" y="273558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endParaRPr lang="en-US" altLang="zh-CN" dirty="0"/>
          </a:p>
        </p:txBody>
      </p:sp>
      <p:sp>
        <p:nvSpPr>
          <p:cNvPr id="13" name="QB_5_AN.53_1#f0075b08d.blank?pid=7d014de08&amp;color=0,55,96&amp;vpa=33&amp;vtp=1&amp;bbb=1"/>
          <p:cNvSpPr/>
          <p:nvPr/>
        </p:nvSpPr>
        <p:spPr>
          <a:xfrm>
            <a:off x="8560275" y="273558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</a:t>
            </a:r>
            <a:endParaRPr lang="en-US" altLang="zh-CN" dirty="0"/>
          </a:p>
        </p:txBody>
      </p:sp>
      <p:sp>
        <p:nvSpPr>
          <p:cNvPr id="14" name="QB_5_BD.54_1#c0cf793e5?sp=1&amp;pid=7d014de08&amp;color=0,55,96&amp;vtp=1&amp;bb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.肯定；确实同义certainly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.肯定的；确定的</a:t>
            </a:r>
            <a:endParaRPr lang="en-US" altLang="zh-CN" sz="1800" dirty="0"/>
          </a:p>
        </p:txBody>
      </p:sp>
      <p:sp>
        <p:nvSpPr>
          <p:cNvPr id="15" name="QB_5_AN.55_1#c0cf793e5.blank?pid=7d014de08&amp;color=0,55,96&amp;vpa=34&amp;vtp=1&amp;bbb=1"/>
          <p:cNvSpPr/>
          <p:nvPr/>
        </p:nvSpPr>
        <p:spPr>
          <a:xfrm>
            <a:off x="756126" y="353441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definitely</a:t>
            </a:r>
            <a:endParaRPr lang="en-US" altLang="zh-CN" dirty="0"/>
          </a:p>
        </p:txBody>
      </p:sp>
      <p:sp>
        <p:nvSpPr>
          <p:cNvPr id="16" name="QB_5_AN.56_1#c0cf793e5.blank?pid=7d014de08&amp;color=0,55,96&amp;vpa=35&amp;vtp=1&amp;bbb=1"/>
          <p:cNvSpPr/>
          <p:nvPr/>
        </p:nvSpPr>
        <p:spPr>
          <a:xfrm>
            <a:off x="965676" y="394525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</a:t>
            </a:r>
            <a:endParaRPr lang="en-US" altLang="zh-CN" dirty="0"/>
          </a:p>
        </p:txBody>
      </p:sp>
      <p:sp>
        <p:nvSpPr>
          <p:cNvPr id="17" name="QB_5_BD.57_1#9a405d02a?sp=1&amp;pid=7d014de08&amp;color=0,55,96&amp;vtp=1&amp;bbb=1"/>
          <p:cNvSpPr/>
          <p:nvPr/>
        </p:nvSpPr>
        <p:spPr>
          <a:xfrm>
            <a:off x="502920" y="43973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/过去分词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发生；出现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.发生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；出现搭配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（观念或想法突然）被某人想到，出现在某人的头脑中</a:t>
            </a:r>
            <a:endParaRPr lang="en-US" altLang="zh-CN" sz="1800" dirty="0"/>
          </a:p>
        </p:txBody>
      </p:sp>
      <p:sp>
        <p:nvSpPr>
          <p:cNvPr id="18" name="QB_5_AN.58_1#9a405d02a.blank?pid=7d014de08&amp;color=0,55,96&amp;vpa=36&amp;vtp=1&amp;bbb=1"/>
          <p:cNvSpPr/>
          <p:nvPr/>
        </p:nvSpPr>
        <p:spPr>
          <a:xfrm>
            <a:off x="768826" y="43668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</a:t>
            </a:r>
            <a:endParaRPr lang="en-US" altLang="zh-CN" dirty="0"/>
          </a:p>
        </p:txBody>
      </p:sp>
      <p:sp>
        <p:nvSpPr>
          <p:cNvPr id="19" name="QB_5_AN.59_1#9a405d02a.blank?pid=7d014de08&amp;color=0,55,96&amp;vpa=37&amp;vtp=1&amp;bbb=1"/>
          <p:cNvSpPr/>
          <p:nvPr/>
        </p:nvSpPr>
        <p:spPr>
          <a:xfrm>
            <a:off x="3708876" y="436689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endParaRPr lang="en-US" altLang="zh-CN" dirty="0"/>
          </a:p>
        </p:txBody>
      </p:sp>
      <p:sp>
        <p:nvSpPr>
          <p:cNvPr id="20" name="QB_5_AN.60_1#9a405d02a.blank?pid=7d014de08&amp;color=0,55,96&amp;vpa=38&amp;vtp=1&amp;bbb=1"/>
          <p:cNvSpPr/>
          <p:nvPr/>
        </p:nvSpPr>
        <p:spPr>
          <a:xfrm>
            <a:off x="749776" y="476504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occurrence</a:t>
            </a:r>
            <a:endParaRPr lang="en-US" altLang="zh-CN" dirty="0"/>
          </a:p>
        </p:txBody>
      </p:sp>
      <p:sp>
        <p:nvSpPr>
          <p:cNvPr id="21" name="QB_5_AN.61_1#9a405d02a.blank?pid=7d014de08&amp;color=0,55,96&amp;vpa=39&amp;vtp=1&amp;bbb=1"/>
          <p:cNvSpPr/>
          <p:nvPr/>
        </p:nvSpPr>
        <p:spPr>
          <a:xfrm>
            <a:off x="3854926" y="476504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</a:t>
            </a:r>
            <a:endParaRPr lang="en-US" altLang="zh-CN" dirty="0"/>
          </a:p>
        </p:txBody>
      </p:sp>
      <p:sp>
        <p:nvSpPr>
          <p:cNvPr id="22" name="QB_5_AN.62_1#9a405d02a.blank?pid=7d014de08&amp;color=0,55,96&amp;vpa=40&amp;vtp=1&amp;bbb=1"/>
          <p:cNvSpPr/>
          <p:nvPr/>
        </p:nvSpPr>
        <p:spPr>
          <a:xfrm>
            <a:off x="4655026" y="476504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3" name="QB_5_BD.63_1#39a8e7583?sp=1&amp;pid=7d014de08&amp;color=0,55,96&amp;vtp=1&amp;bbb=1"/>
          <p:cNvSpPr/>
          <p:nvPr/>
        </p:nvSpPr>
        <p:spPr>
          <a:xfrm>
            <a:off x="502920" y="52171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.（有关）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历史的联想①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.历史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历史学家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.历史上著名（或重要）的；可名垂青史的</a:t>
            </a:r>
            <a:endParaRPr lang="en-US" altLang="zh-CN" sz="1800" dirty="0"/>
          </a:p>
        </p:txBody>
      </p:sp>
      <p:sp>
        <p:nvSpPr>
          <p:cNvPr id="24" name="QB_5_AN.64_1#39a8e7583.blank?pid=7d014de08&amp;color=0,55,96&amp;vpa=41&amp;vtp=1&amp;bbb=1"/>
          <p:cNvSpPr/>
          <p:nvPr/>
        </p:nvSpPr>
        <p:spPr>
          <a:xfrm>
            <a:off x="768826" y="518668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historical</a:t>
            </a:r>
            <a:endParaRPr lang="en-US" altLang="zh-CN" dirty="0"/>
          </a:p>
        </p:txBody>
      </p:sp>
      <p:sp>
        <p:nvSpPr>
          <p:cNvPr id="25" name="QB_5_AN.65_1#39a8e7583.blank?pid=7d014de08&amp;color=0,55,96&amp;vpa=42&amp;vtp=1&amp;bbb=1"/>
          <p:cNvSpPr/>
          <p:nvPr/>
        </p:nvSpPr>
        <p:spPr>
          <a:xfrm>
            <a:off x="4547076" y="517398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endParaRPr lang="en-US" altLang="zh-CN" dirty="0"/>
          </a:p>
        </p:txBody>
      </p:sp>
      <p:sp>
        <p:nvSpPr>
          <p:cNvPr id="26" name="QB_5_AN.66_1#39a8e7583.blank?pid=7d014de08&amp;color=0,55,96&amp;vpa=43&amp;vtp=1&amp;bbb=1"/>
          <p:cNvSpPr/>
          <p:nvPr/>
        </p:nvSpPr>
        <p:spPr>
          <a:xfrm>
            <a:off x="737076" y="558482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historian</a:t>
            </a:r>
            <a:endParaRPr lang="en-US" altLang="zh-CN" dirty="0"/>
          </a:p>
        </p:txBody>
      </p:sp>
      <p:sp>
        <p:nvSpPr>
          <p:cNvPr id="27" name="QB_5_AN.67_1#39a8e7583.blank?pid=7d014de08&amp;color=0,55,96&amp;vpa=44&amp;vtp=1&amp;bbb=1"/>
          <p:cNvSpPr/>
          <p:nvPr/>
        </p:nvSpPr>
        <p:spPr>
          <a:xfrm>
            <a:off x="3308826" y="5584825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8_1#365aa4f6c?sp=1&amp;pid=7d014de08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.挣得；赚得；赢得；博得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3" name="QB_5_AN.69_1#365aa4f6c.blank?pid=7d014de08&amp;color=0,55,96&amp;vpa=45&amp;vtp=1&amp;bbb=1"/>
          <p:cNvSpPr/>
          <p:nvPr/>
        </p:nvSpPr>
        <p:spPr>
          <a:xfrm>
            <a:off x="768826" y="14782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endParaRPr lang="en-US" altLang="zh-CN" dirty="0"/>
          </a:p>
        </p:txBody>
      </p:sp>
      <p:sp>
        <p:nvSpPr>
          <p:cNvPr id="4" name="QB_5_AN.70_1#365aa4f6c.blank?pid=7d014de08&amp;color=0,55,96&amp;vpa=46&amp;vtp=1&amp;bbb=1"/>
          <p:cNvSpPr/>
          <p:nvPr/>
        </p:nvSpPr>
        <p:spPr>
          <a:xfrm>
            <a:off x="2489676" y="18764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薪水；工资</a:t>
            </a:r>
            <a:endParaRPr lang="en-US" altLang="zh-CN" dirty="0"/>
          </a:p>
        </p:txBody>
      </p:sp>
      <p:sp>
        <p:nvSpPr>
          <p:cNvPr id="5" name="QB_5_BD.71_1#bbbab6fb1?pid=7d014de08&amp;color=0,55,96&amp;vtp=1&amp;bbb=1&amp;hb=1"/>
          <p:cNvSpPr/>
          <p:nvPr/>
        </p:nvSpPr>
        <p:spPr>
          <a:xfrm>
            <a:off x="502920" y="232727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.（外来）移民；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外侨联想①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.（从外地）移居；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移民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.移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（入境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）；移民人数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.选择；挑选；选拔派①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.选择；选拔；入选者；可供选择的事物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.选择性的；认真挑选的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.少数民族；少数派；少数人反义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.大部分；大多数联想①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.较小的；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次要的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.主要的；重要的</a:t>
            </a:r>
            <a:endParaRPr lang="en-US" altLang="zh-CN" dirty="0"/>
          </a:p>
        </p:txBody>
      </p:sp>
      <p:sp>
        <p:nvSpPr>
          <p:cNvPr id="6" name="QB_5_AN.72_1#bbbab6fb1.blank?pid=7d014de08&amp;color=0,55,96&amp;vpa=47&amp;vtp=1&amp;bbb=1"/>
          <p:cNvSpPr/>
          <p:nvPr/>
        </p:nvSpPr>
        <p:spPr>
          <a:xfrm>
            <a:off x="781526" y="2284095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immigrant</a:t>
            </a:r>
            <a:endParaRPr lang="en-US" altLang="zh-CN" dirty="0"/>
          </a:p>
        </p:txBody>
      </p:sp>
      <p:sp>
        <p:nvSpPr>
          <p:cNvPr id="7" name="QB_5_AN.73_1#bbbab6fb1.blank?pid=7d014de08&amp;color=0,55,96&amp;vpa=48&amp;vtp=1&amp;bbb=1"/>
          <p:cNvSpPr/>
          <p:nvPr/>
        </p:nvSpPr>
        <p:spPr>
          <a:xfrm>
            <a:off x="4953476" y="2284095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immigrate</a:t>
            </a:r>
            <a:endParaRPr lang="en-US" altLang="zh-CN" dirty="0"/>
          </a:p>
        </p:txBody>
      </p:sp>
      <p:sp>
        <p:nvSpPr>
          <p:cNvPr id="8" name="QB_5_AN.74_1#bbbab6fb1.blank?pid=7d014de08&amp;color=0,55,96&amp;vpa=49&amp;vtp=1&amp;bbb=1"/>
          <p:cNvSpPr/>
          <p:nvPr/>
        </p:nvSpPr>
        <p:spPr>
          <a:xfrm>
            <a:off x="9087325" y="2284095"/>
            <a:ext cx="1296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immigration</a:t>
            </a:r>
            <a:endParaRPr lang="en-US" altLang="zh-CN" dirty="0"/>
          </a:p>
        </p:txBody>
      </p:sp>
      <p:sp>
        <p:nvSpPr>
          <p:cNvPr id="10" name="QB_5_AN.76_1#bbbab6fb1.blank?pid=7d014de08&amp;color=0,55,96&amp;vpa=50&amp;vtp=1&amp;bbb=1"/>
          <p:cNvSpPr/>
          <p:nvPr/>
        </p:nvSpPr>
        <p:spPr>
          <a:xfrm>
            <a:off x="768826" y="3134995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</a:t>
            </a:r>
            <a:endParaRPr lang="en-US" altLang="zh-CN" dirty="0"/>
          </a:p>
        </p:txBody>
      </p:sp>
      <p:sp>
        <p:nvSpPr>
          <p:cNvPr id="11" name="QB_5_AN.77_1#bbbab6fb1.blank?pid=7d014de08&amp;color=0,55,96&amp;vpa=51&amp;vtp=1&amp;bbb=1"/>
          <p:cNvSpPr/>
          <p:nvPr/>
        </p:nvSpPr>
        <p:spPr>
          <a:xfrm>
            <a:off x="4102576" y="313499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</a:t>
            </a:r>
            <a:endParaRPr lang="en-US" altLang="zh-CN" dirty="0"/>
          </a:p>
        </p:txBody>
      </p:sp>
      <p:sp>
        <p:nvSpPr>
          <p:cNvPr id="12" name="QB_5_AN.78_1#bbbab6fb1.blank?pid=7d014de08&amp;color=0,55,96&amp;vpa=52&amp;vtp=1&amp;bbb=1"/>
          <p:cNvSpPr/>
          <p:nvPr/>
        </p:nvSpPr>
        <p:spPr>
          <a:xfrm>
            <a:off x="9646125" y="313499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selective</a:t>
            </a:r>
            <a:endParaRPr lang="en-US" altLang="zh-CN" dirty="0"/>
          </a:p>
        </p:txBody>
      </p:sp>
      <p:sp>
        <p:nvSpPr>
          <p:cNvPr id="15" name="QB_5_AN.80_1#bbbab6fb1.blank?pid=7d014de08&amp;color=0,55,96&amp;vpa=53&amp;vtp=1&amp;bbb=1"/>
          <p:cNvSpPr/>
          <p:nvPr/>
        </p:nvSpPr>
        <p:spPr>
          <a:xfrm>
            <a:off x="806926" y="39604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endParaRPr lang="en-US" altLang="zh-CN" dirty="0"/>
          </a:p>
        </p:txBody>
      </p:sp>
      <p:sp>
        <p:nvSpPr>
          <p:cNvPr id="16" name="QB_5_AN.81_1#bbbab6fb1.blank?pid=7d014de08&amp;color=0,55,96&amp;vpa=54&amp;vtp=1&amp;bbb=1"/>
          <p:cNvSpPr/>
          <p:nvPr/>
        </p:nvSpPr>
        <p:spPr>
          <a:xfrm>
            <a:off x="5321776" y="396049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17" name="QB_5_AN.82_1#bbbab6fb1.blank?pid=7d014de08&amp;color=0,55,96&amp;vpa=55&amp;vtp=1&amp;bbb=1"/>
          <p:cNvSpPr/>
          <p:nvPr/>
        </p:nvSpPr>
        <p:spPr>
          <a:xfrm>
            <a:off x="8922225" y="397319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</a:t>
            </a:r>
            <a:endParaRPr lang="en-US" altLang="zh-CN" dirty="0"/>
          </a:p>
        </p:txBody>
      </p:sp>
      <p:sp>
        <p:nvSpPr>
          <p:cNvPr id="18" name="QB_5_AN.83_1#bbbab6fb1.blank?pid=7d014de08&amp;color=0,55,96&amp;vpa=56&amp;vtp=1&amp;bbb=1"/>
          <p:cNvSpPr/>
          <p:nvPr/>
        </p:nvSpPr>
        <p:spPr>
          <a:xfrm>
            <a:off x="698976" y="479044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endParaRPr lang="en-US" altLang="zh-CN" dirty="0"/>
          </a:p>
        </p:txBody>
      </p:sp>
      <p:sp>
        <p:nvSpPr>
          <p:cNvPr id="19" name="QB_5_BD.84_1#f7991e941?sp=1&amp;pid=7d014de08&amp;color=0,55,96&amp;vtp=1&amp;bbb=1"/>
          <p:cNvSpPr/>
          <p:nvPr/>
        </p:nvSpPr>
        <p:spPr>
          <a:xfrm>
            <a:off x="502920" y="52101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.逃走；逃脱；避开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.逃跑；逃脱；解脱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逃走</a:t>
            </a:r>
            <a:endParaRPr lang="en-US" altLang="zh-CN" sz="1800" dirty="0"/>
          </a:p>
        </p:txBody>
      </p:sp>
      <p:sp>
        <p:nvSpPr>
          <p:cNvPr id="20" name="QB_5_AN.85_1#f7991e941.blank?pid=7d014de08&amp;color=0,55,96&amp;vpa=57&amp;vtp=1&amp;bbb=1"/>
          <p:cNvSpPr/>
          <p:nvPr/>
        </p:nvSpPr>
        <p:spPr>
          <a:xfrm>
            <a:off x="781526" y="516699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endParaRPr lang="en-US" altLang="zh-CN" dirty="0"/>
          </a:p>
        </p:txBody>
      </p:sp>
      <p:sp>
        <p:nvSpPr>
          <p:cNvPr id="21" name="QB_5_AN.86_1#f7991e941.blank?pid=7d014de08&amp;color=0,55,96&amp;vpa=58&amp;vtp=1&amp;bbb=1"/>
          <p:cNvSpPr/>
          <p:nvPr/>
        </p:nvSpPr>
        <p:spPr>
          <a:xfrm>
            <a:off x="952976" y="556514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endParaRPr lang="en-US" altLang="zh-CN" dirty="0"/>
          </a:p>
        </p:txBody>
      </p:sp>
      <p:sp>
        <p:nvSpPr>
          <p:cNvPr id="22" name="QB_5_AN.87_1#f7991e941.blank?pid=7d014de08&amp;color=0,55,96&amp;vpa=59&amp;vtp=1&amp;bbb=1"/>
          <p:cNvSpPr/>
          <p:nvPr/>
        </p:nvSpPr>
        <p:spPr>
          <a:xfrm>
            <a:off x="1892776" y="557784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8_1#98713784f?pid=7d014de08&amp;color=0,55,96&amp;vtp=1&amp;bt=1&amp;bbb=1"/>
          <p:cNvSpPr/>
          <p:nvPr/>
        </p:nvSpPr>
        <p:spPr>
          <a:xfrm>
            <a:off x="502920" y="15087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29.head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寻找成功致富之路；闯世界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谋生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32.series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（especially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外（还）；此外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34.bring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lang="en-US" altLang="zh-CN" sz="1800" dirty="0"/>
          </a:p>
        </p:txBody>
      </p:sp>
      <p:sp>
        <p:nvSpPr>
          <p:cNvPr id="3" name="QB_5_AN.89_1#98713784f.blank?pid=7d014de08&amp;color=0,55,96&amp;vpa=60&amp;vtp=1&amp;bbb=1"/>
          <p:cNvSpPr/>
          <p:nvPr/>
        </p:nvSpPr>
        <p:spPr>
          <a:xfrm>
            <a:off x="1962626" y="1478280"/>
            <a:ext cx="33670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（朝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）前进；（向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）去</a:t>
            </a:r>
            <a:endParaRPr lang="en-US" altLang="zh-CN" dirty="0"/>
          </a:p>
        </p:txBody>
      </p:sp>
      <p:sp>
        <p:nvSpPr>
          <p:cNvPr id="5" name="QB_5_AN.91_1#98713784f.blank?pid=7d014de08&amp;color=0,55,96&amp;vpa=61&amp;vtp=1&amp;bbb=1"/>
          <p:cNvSpPr/>
          <p:nvPr/>
        </p:nvSpPr>
        <p:spPr>
          <a:xfrm>
            <a:off x="768826" y="18973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6" name="QB_5_AN.92_1#98713784f.blank?pid=7d014de08&amp;color=0,55,96&amp;vpa=62&amp;vtp=1&amp;bbb=1"/>
          <p:cNvSpPr/>
          <p:nvPr/>
        </p:nvSpPr>
        <p:spPr>
          <a:xfrm>
            <a:off x="1480026" y="1897380"/>
            <a:ext cx="62706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endParaRPr lang="en-US" altLang="zh-CN" dirty="0"/>
          </a:p>
        </p:txBody>
      </p:sp>
      <p:sp>
        <p:nvSpPr>
          <p:cNvPr id="7" name="QB_5_AN.93_1#98713784f.blank?pid=7d014de08&amp;color=0,55,96&amp;vpa=63&amp;vtp=1&amp;bbb=1"/>
          <p:cNvSpPr/>
          <p:nvPr/>
        </p:nvSpPr>
        <p:spPr>
          <a:xfrm>
            <a:off x="2292826" y="18973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endParaRPr lang="en-US" altLang="zh-CN" dirty="0"/>
          </a:p>
        </p:txBody>
      </p:sp>
      <p:sp>
        <p:nvSpPr>
          <p:cNvPr id="9" name="QB_5_AN.95_1#98713784f.blank?pid=7d014de08&amp;color=0,55,96&amp;vpa=64&amp;vtp=1&amp;bbb=1"/>
          <p:cNvSpPr/>
          <p:nvPr/>
        </p:nvSpPr>
        <p:spPr>
          <a:xfrm>
            <a:off x="768826" y="23164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endParaRPr lang="en-US" altLang="zh-CN" dirty="0"/>
          </a:p>
        </p:txBody>
      </p:sp>
      <p:sp>
        <p:nvSpPr>
          <p:cNvPr id="10" name="QB_5_AN.96_1#98713784f.blank?pid=7d014de08&amp;color=0,55,96&amp;vpa=65&amp;vtp=1"/>
          <p:cNvSpPr/>
          <p:nvPr/>
        </p:nvSpPr>
        <p:spPr>
          <a:xfrm>
            <a:off x="1492726" y="23164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1" name="QB_5_AN.97_1#98713784f.blank?pid=7d014de08&amp;color=0,55,96&amp;vpa=66&amp;vtp=1&amp;bbb=1"/>
          <p:cNvSpPr/>
          <p:nvPr/>
        </p:nvSpPr>
        <p:spPr>
          <a:xfrm>
            <a:off x="1899126" y="230378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endParaRPr lang="en-US" altLang="zh-CN" dirty="0"/>
          </a:p>
        </p:txBody>
      </p:sp>
      <p:sp>
        <p:nvSpPr>
          <p:cNvPr id="13" name="QB_5_AN.99_1#98713784f.blank?pid=7d014de08&amp;color=0,55,96&amp;vpa=67&amp;vtp=1&amp;bbb=1"/>
          <p:cNvSpPr/>
          <p:nvPr/>
        </p:nvSpPr>
        <p:spPr>
          <a:xfrm>
            <a:off x="1619726" y="2735580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一系列或一连串（事件）</a:t>
            </a:r>
            <a:endParaRPr lang="en-US" altLang="zh-CN" dirty="0"/>
          </a:p>
        </p:txBody>
      </p:sp>
      <p:sp>
        <p:nvSpPr>
          <p:cNvPr id="15" name="QB_5_AN.101_1#98713784f.blank?pid=7d014de08&amp;color=0,55,96&amp;vpa=68&amp;vtp=1&amp;bbb=1"/>
          <p:cNvSpPr/>
          <p:nvPr/>
        </p:nvSpPr>
        <p:spPr>
          <a:xfrm>
            <a:off x="794226" y="314198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endParaRPr lang="en-US" altLang="zh-CN" dirty="0"/>
          </a:p>
        </p:txBody>
      </p:sp>
      <p:sp>
        <p:nvSpPr>
          <p:cNvPr id="16" name="QB_5_AN.102_1#98713784f.blank?pid=7d014de08&amp;color=0,55,96&amp;vpa=69&amp;vtp=1&amp;bbb=1"/>
          <p:cNvSpPr/>
          <p:nvPr/>
        </p:nvSpPr>
        <p:spPr>
          <a:xfrm>
            <a:off x="1607026" y="315468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8" name="QB_5_AN.104_1#98713784f.blank?pid=7d014de08&amp;color=0,55,96&amp;vpa=70&amp;vtp=1&amp;bbb=1"/>
          <p:cNvSpPr/>
          <p:nvPr/>
        </p:nvSpPr>
        <p:spPr>
          <a:xfrm>
            <a:off x="2013426" y="355282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导致；引起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5" grpId="0" build="p" animBg="1"/>
      <p:bldP spid="16" grpId="0" build="p" animBg="1"/>
      <p:bldP spid="1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06f48864?pid=76c95fd2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e21c1e9f4?pid=106f48864&amp;color=0,55,96&amp;vtp=1&amp;bbb=1"/>
          <p:cNvSpPr/>
          <p:nvPr/>
        </p:nvSpPr>
        <p:spPr>
          <a:xfrm>
            <a:off x="502920" y="2045175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cookies.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美国的每家中餐馆都有幸运曲奇。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教材P26</a:t>
            </a:r>
            <a:endParaRPr lang="en-US" altLang="zh-CN" sz="1800" dirty="0"/>
          </a:p>
        </p:txBody>
      </p:sp>
      <p:pic>
        <p:nvPicPr>
          <p:cNvPr id="4" name="P_5_BD#e21c1e9f4?pid=106f48864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45716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975c93556?pid=106f48864&amp;color=0,55,96&amp;vtp=1&amp;bbb=1"/>
          <p:cNvSpPr/>
          <p:nvPr/>
        </p:nvSpPr>
        <p:spPr>
          <a:xfrm>
            <a:off x="502920" y="29101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.［U］机会；运气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［C］巨款；命运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715852ffa?pid=975c93556&amp;color=0,55,96&amp;vtp=1&amp;bbb=1&amp;hb=1"/>
              <p:cNvSpPr/>
              <p:nvPr/>
            </p:nvSpPr>
            <p:spPr>
              <a:xfrm>
                <a:off x="502920" y="3406506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don't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fortune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give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family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tasty,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healthy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meals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让家里人吃味道好又健康的餐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食并不需要花许多钱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P_6_BD#715852ffa?pid=975c93556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06506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r="-923" b="-14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715852ffa?pid=975c93556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715852ffa?pid=975c93556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fortune发财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寻找成功致富之路；闯世界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有幸做某事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investment.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你参与这件好事的机会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说不定可以通过一笔小投资发财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abroad.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我真幸运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被选中出国旅行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cd299084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6cd299084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715852ffa?pid=975c93556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8485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715852ffa?pid=975c93556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misfortune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.不幸；灾难</a:t>
            </a:r>
            <a:endParaRPr lang="en-US" altLang="zh-CN" sz="100" dirty="0"/>
          </a:p>
        </p:txBody>
      </p:sp>
      <p:pic>
        <p:nvPicPr>
          <p:cNvPr id="4" name="P_6_BD#715852ffa?pid=975c93556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1993965"/>
            <a:ext cx="2084832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BD#715852ffa?pid=975c93556&amp;color=0,55,96&amp;vtp=1&amp;bbb=1"/>
          <p:cNvSpPr/>
          <p:nvPr/>
        </p:nvSpPr>
        <p:spPr>
          <a:xfrm>
            <a:off x="502920" y="367036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②fortunate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.幸运的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sth做某事很幸运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（对某人来说）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很幸运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.幸运地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.不幸的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.不幸地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15852ffa?pid=975c93556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again.我不得不承认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，再次回到这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座城市感觉确实很好。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教材P28</a:t>
            </a:r>
            <a:endParaRPr lang="en-US" altLang="zh-CN" dirty="0"/>
          </a:p>
        </p:txBody>
      </p:sp>
      <p:pic>
        <p:nvPicPr>
          <p:cNvPr id="3" name="P_6_BD#715852ffa?pid=975c93556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960fe372e?pid=106f48864&amp;color=0,55,96&amp;vtp=1&amp;bbb=1&amp;hb=1"/>
          <p:cNvSpPr/>
          <p:nvPr/>
        </p:nvSpPr>
        <p:spPr>
          <a:xfrm>
            <a:off x="502920" y="2849057"/>
            <a:ext cx="10570464" cy="11602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.（admitted,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admitting）承认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.准许进入（或加入</a:t>
            </a: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）；招</a:t>
            </a:r>
          </a:p>
          <a:p>
            <a:pPr>
              <a:lnSpc>
                <a:spcPts val="3900"/>
              </a:lnSpc>
            </a:pPr>
            <a:r>
              <a:rPr lang="en-US" altLang="zh-CN" sz="22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收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；收治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a7266ae9e?pid=960fe372e&amp;color=0,55,96&amp;vtp=1&amp;bbb=1&amp;hb=1"/>
              <p:cNvSpPr/>
              <p:nvPr/>
            </p:nvSpPr>
            <p:spPr>
              <a:xfrm>
                <a:off x="502920" y="3852350"/>
                <a:ext cx="1057046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Children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years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accompanied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adult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admitted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free.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岁以下儿童在成人的陪同下可免费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入场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全国乙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table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tennis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team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school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admitting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new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players.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我们学校的乒乓球队正在招收新队员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a7266ae9e?pid=960fe372e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52350"/>
                <a:ext cx="10570464" cy="1189355"/>
              </a:xfrm>
              <a:prstGeom prst="rect">
                <a:avLst/>
              </a:prstGeom>
              <a:blipFill>
                <a:blip r:embed="rId4"/>
                <a:stretch>
                  <a:fillRect l="-1384" r="-17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a7266ae9e?pid=960fe372e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a7266ae9e?pid=960fe372e&amp;color=0,55,96&amp;mp=1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承认某事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sth承认做过某事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get/be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into/to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被接纳进入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录取；被（医院）收治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我不得不承认我有点意外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Journalists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rarely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新闻记者很少获准进入该地区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据说他已经被一所重点大学录取了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.［C,U］允许进入；进入权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［U］入场费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［C］承认；供认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fee入场费；门票费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guilt/failure/defeat承认有罪/失败/被击败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policy/office招生政策/办公室</a:t>
            </a:r>
            <a:endParaRPr lang="en-US" altLang="zh-CN" sz="100" dirty="0"/>
          </a:p>
        </p:txBody>
      </p:sp>
      <p:pic>
        <p:nvPicPr>
          <p:cNvPr id="5" name="P_6_BD#a7266ae9e?pid=960fe372e&amp;color=0,55,96&amp;mp=1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09568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7266ae9e?pid=960fe372e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city—a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rebuild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itself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1906.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多么神奇的一座城市啊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一座在1906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年地震后能够自我重建的城市。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教材P28</a:t>
            </a:r>
            <a:endParaRPr lang="en-US" altLang="zh-CN" dirty="0"/>
          </a:p>
        </p:txBody>
      </p:sp>
      <p:pic>
        <p:nvPicPr>
          <p:cNvPr id="3" name="P_6_BD#a7266ae9e?pid=960fe372e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0e47e71b?pid=106f48864&amp;color=0,55,96&amp;vtp=1&amp;bbb=1"/>
          <p:cNvSpPr/>
          <p:nvPr/>
        </p:nvSpPr>
        <p:spPr>
          <a:xfrm>
            <a:off x="502920" y="27917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.（occurred,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occurring）发生；出现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8bab013d9?pid=00e47e71b&amp;color=0,55,96&amp;vtp=1&amp;bbb=1&amp;hb=1"/>
              <p:cNvSpPr/>
              <p:nvPr/>
            </p:nvSpPr>
            <p:spPr>
              <a:xfrm>
                <a:off x="502920" y="3288080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warms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14:m>
                  <m:oMath xmlns:m="http://schemas.openxmlformats.org/officeDocument/2006/math">
                    <m:r>
                      <a:rPr lang="en-US" altLang="zh-CN" sz="1800" b="0" i="0" dirty="0">
                        <a:solidFill>
                          <a:srgbClr val="00376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found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multiple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changes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colour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oceans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would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 u="sng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occur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该研究发现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在全球气温升高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摄氏度的情况下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海洋的颜色会发生多种变化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北京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8bab013d9?pid=00e47e71b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8bab013d9?pid=00e47e71b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8bab013d9?pid=00e47e71b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（=sth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strikes/hits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（观念或想法突然）被某人想到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，出现在某人的头脑中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（=comes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to/hits/strikes）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某人（突然）想到/想起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引导主语从句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我从未想过放弃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我突然想到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我们应该尽我们所能为贫困的大学生筹集资金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.［C］发生的事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［U］发生；出现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biochemicals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常见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病的发生被认为与食品中的生化物质有关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5" name="P_6_BD#8bab013d9?pid=00e47e71b&amp;color=0,55,96&amp;mp=1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6588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8bab013d9?pid=00e47e71b&amp;color=0,55,96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81470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8bab013d9?pid=00e47e71b&amp;color=0,55,96&amp;vtp=1&amp;bt=1&amp;bbb=1"/>
          <p:cNvSpPr/>
          <p:nvPr/>
        </p:nvSpPr>
        <p:spPr>
          <a:xfrm>
            <a:off x="502920" y="1512000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和happen的用法区别</a:t>
            </a:r>
            <a:endParaRPr lang="en-US" altLang="zh-CN" sz="100" dirty="0"/>
          </a:p>
        </p:txBody>
      </p:sp>
      <p:graphicFrame>
        <p:nvGraphicFramePr>
          <p:cNvPr id="28" name="P_6_BD#8bab013d9?colgroup=4,24,15&amp;pid=00e47e71b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33620"/>
              </p:ext>
            </p:extLst>
          </p:nvPr>
        </p:nvGraphicFramePr>
        <p:xfrm>
          <a:off x="502920" y="1993965"/>
          <a:ext cx="10533888" cy="2228914"/>
        </p:xfrm>
        <a:graphic>
          <a:graphicData uri="http://schemas.openxmlformats.org/drawingml/2006/table">
            <a:tbl>
              <a:tblPr/>
              <a:tblGrid>
                <a:gridCol w="1152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51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0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239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混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例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00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occur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为正式用语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指“按计划使某事发生或某事偶然发生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”,通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常所指的时间和事件都比较确定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在具体事件作主语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可与happen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互换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events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occurred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1909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这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些事件发生于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1909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年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44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happen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为常用词语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“一切客观事物或情况偶然或未能预见地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发生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accident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happened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yesterday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事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故发生在昨天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bab013d9?pid=00e47e71b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300,000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Francisco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city.来自世界各地的30多万人来寻找成功致富之路，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旧金山很快就成了一座大城市。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教材P28</a:t>
            </a:r>
            <a:endParaRPr lang="en-US" altLang="zh-CN" dirty="0"/>
          </a:p>
        </p:txBody>
      </p:sp>
      <p:pic>
        <p:nvPicPr>
          <p:cNvPr id="3" name="P_6_BD#8bab013d9?pid=00e47e71b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68f14814?pid=106f48864&amp;color=0,55,96&amp;vtp=1&amp;bbb=1"/>
          <p:cNvSpPr/>
          <p:nvPr/>
        </p:nvSpPr>
        <p:spPr>
          <a:xfrm>
            <a:off x="502920" y="27917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.（sought,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sought）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寻找；寻求；争取；（向人）请求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.试图</a:t>
            </a:r>
            <a:endParaRPr lang="en-US" altLang="zh-CN" sz="2200" dirty="0"/>
          </a:p>
        </p:txBody>
      </p:sp>
      <p:pic>
        <p:nvPicPr>
          <p:cNvPr id="6" name="P_6_BD#bbd10ef13?htil=5&amp;pid=c68f1481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9037" y="3352089"/>
            <a:ext cx="2048256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bbd10ef13?htil=5&amp;pid=c68f14814&amp;color=0,55,96&amp;vtp=1&amp;bbb=1&amp;hb=1"/>
              <p:cNvSpPr/>
              <p:nvPr/>
            </p:nvSpPr>
            <p:spPr>
              <a:xfrm>
                <a:off x="502920" y="3288080"/>
                <a:ext cx="8394192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often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early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right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destinations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early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avoid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missing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moment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attempting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photograph.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我经常早早离开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寻找合适的目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这样我就可以早点准备好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避免错过我想要拍摄的那一刻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全国乙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P_6_BD#bbd10ef13?htil=5&amp;pid=c68f14814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0"/>
                <a:ext cx="8394192" cy="1257300"/>
              </a:xfrm>
              <a:prstGeom prst="rect">
                <a:avLst/>
              </a:prstGeom>
              <a:blipFill>
                <a:blip r:embed="rId5"/>
                <a:stretch>
                  <a:fillRect l="-1743" r="-1380" b="-91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_6_BD#bbd10ef13?htil=5&amp;pid=c68f14814&amp;color=0,55,96&amp;tib=255,255,255&amp;iip=1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7944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P_6_BD#bbd10ef13?htil=5&amp;pid=c68f14814&amp;color=0,55,96&amp;vtp=1&amp;bbb=1"/>
          <p:cNvSpPr/>
          <p:nvPr/>
        </p:nvSpPr>
        <p:spPr>
          <a:xfrm>
            <a:off x="502920" y="4612959"/>
            <a:ext cx="8394192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sth/sb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寻找某物/某人</a:t>
            </a:r>
            <a:endParaRPr lang="en-US" altLang="zh-CN" sz="100" dirty="0"/>
          </a:p>
        </p:txBody>
      </p:sp>
      <p:sp>
        <p:nvSpPr>
          <p:cNvPr id="10" name="P_6_BD#bbd10ef13?htil=5&amp;pid=c68f14814&amp;color=0,55,96&amp;vtp=1&amp;bbb=1"/>
          <p:cNvSpPr/>
          <p:nvPr/>
        </p:nvSpPr>
        <p:spPr>
          <a:xfrm>
            <a:off x="502920" y="5014915"/>
            <a:ext cx="839419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试图做某事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eek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挑选出；找出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bbd10ef13?pid=c68f14814&amp;color=0,55,96&amp;mp=1&amp;vtp=1&amp;bt=1&amp;bbb=1&amp;hb=1"/>
              <p:cNvSpPr/>
              <p:nvPr/>
            </p:nvSpPr>
            <p:spPr>
              <a:xfrm>
                <a:off x="502920" y="150876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（one's）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advice/help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征求（某人的）意见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/请求（某人的）帮助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sought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vain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somewhere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shelter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rain.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他们怎么也找不到一个避雨的地方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athletes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achieve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beyond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natural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limits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training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hard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很多运动员试图通过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每天刻苦训练来超越天生的局限性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pumpkin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field,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compete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three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brothers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sister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biggest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pumpkin.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在南瓜地里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我和我的三个弟弟以及妹妹比赛挑选出最大的南瓜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浙江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①seeker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常构成复合词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）寻找者；寻求者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seeker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求职者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②hide-and-seek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.［U］捉迷藏游戏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bbd10ef13?pid=c68f14814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3703955"/>
              </a:xfrm>
              <a:prstGeom prst="rect">
                <a:avLst/>
              </a:prstGeom>
              <a:blipFill>
                <a:blip r:embed="rId3"/>
                <a:stretch>
                  <a:fillRect l="-1384" r="-1153" b="-37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6_BD#bbd10ef13?pid=c68f14814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18503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bbd10ef13?pid=c68f14814&amp;color=0,55,96&amp;mp=1&amp;vtp=1&amp;bt=1&amp;bbb=1&amp;h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shops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Chinatown.为了谋生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，一些人在唐人街开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了商店和餐馆。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P28</a:t>
            </a:r>
            <a:endParaRPr lang="en-US" altLang="zh-CN" dirty="0"/>
          </a:p>
        </p:txBody>
      </p:sp>
      <p:pic>
        <p:nvPicPr>
          <p:cNvPr id="3" name="P_6_BD#bbd10ef13?pid=c68f14814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9829" y="234410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04491f76?pid=106f48864&amp;color=0,55,96&amp;vtp=1&amp;bbb=1"/>
          <p:cNvSpPr/>
          <p:nvPr/>
        </p:nvSpPr>
        <p:spPr>
          <a:xfrm>
            <a:off x="502920" y="3199449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.挣得；赚得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.赢得；博得</a:t>
            </a:r>
            <a:endParaRPr lang="en-US" altLang="zh-CN" sz="2200" dirty="0"/>
          </a:p>
        </p:txBody>
      </p:sp>
      <p:sp>
        <p:nvSpPr>
          <p:cNvPr id="6" name="P_6_BD#3ed43e8df?pid=704491f76&amp;color=0,55,96&amp;vtp=1&amp;bbb=1&amp;hb=1"/>
          <p:cNvSpPr/>
          <p:nvPr/>
        </p:nvSpPr>
        <p:spPr>
          <a:xfrm>
            <a:off x="502920" y="369448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grandpa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fish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我爷爷说去年夏天他们卖鱼赚了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不少钱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strike.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他因应对罢工的方式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恰当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而得到了报界的不少好评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3ed43e8df?pid=704491f76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3ed43e8df?pid=704491f76&amp;color=0,55,96&amp;mp=1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谋生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fortune挣一大笔钱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挣钱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reputation/place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赢得声誉/一席之地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为某人赢得某物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despaired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他想通过写作来谋生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不过他对此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不抱希望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鲍勃现在的目标是挣一大笔钱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“Iron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Hammer”.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凭借强劲而凌厉的球风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铁榔头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的称号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.］薪水；工资</a:t>
            </a:r>
            <a:endParaRPr lang="en-US" altLang="zh-CN" sz="100" dirty="0"/>
          </a:p>
        </p:txBody>
      </p:sp>
      <p:pic>
        <p:nvPicPr>
          <p:cNvPr id="5" name="P_6_BD#3ed43e8df?pid=704491f76&amp;color=0,55,96&amp;mp=1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5743513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940fbc889?pid=6cd29908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endParaRPr lang="en-US" altLang="zh-CN" sz="1800" dirty="0"/>
          </a:p>
        </p:txBody>
      </p:sp>
      <p:pic>
        <p:nvPicPr>
          <p:cNvPr id="3" name="P_2_BD#940fbc889?pid=6cd29908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993265"/>
            <a:ext cx="7616952" cy="4251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ed43e8df?pid=704491f76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Cantonese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plates.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我选了一家粤菜馆，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这家餐馆用漂亮的瓷盘盛食物。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教材P29</a:t>
            </a:r>
            <a:endParaRPr lang="en-US" altLang="zh-CN" dirty="0"/>
          </a:p>
        </p:txBody>
      </p:sp>
      <p:pic>
        <p:nvPicPr>
          <p:cNvPr id="3" name="P_6_BD#3ed43e8df?pid=704491f76&amp;color=0,55,96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be23a9a62?pid=106f4886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.选择；挑选；选拔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0e2d7f19f?pid=be23a9a62&amp;color=0,55,96&amp;vtp=1&amp;bbb=1&amp;hb=1"/>
              <p:cNvSpPr/>
              <p:nvPr/>
            </p:nvSpPr>
            <p:spPr>
              <a:xfrm>
                <a:off x="502920" y="3288081"/>
                <a:ext cx="10570464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“book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books,”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artworks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arranged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emphasizes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connections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between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different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eras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cultures.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在这本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书中的书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艺术品被选择和排列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其方式强调了不同时代和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文化之间的这些联系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全国新课标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挑选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加入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挑选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挑选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作为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中选择/挑选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0e2d7f19f?pid=be23a9a6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2446655"/>
              </a:xfrm>
              <a:prstGeom prst="rect">
                <a:avLst/>
              </a:prstGeom>
              <a:blipFill>
                <a:blip r:embed="rId4"/>
                <a:stretch>
                  <a:fillRect l="-1384" r="-126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0e2d7f19f?pid=be23a9a62&amp;color=0,55,96&amp;tib=255,255,255&amp;iip=18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691812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0e2d7f19f?pid=be23a9a62&amp;color=0,55,96&amp;mp=1&amp;vtp=1&amp;bt=1&amp;bbb=1&amp;hb=1"/>
              <p:cNvSpPr/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sth挑选/选拔某人/某物去做某事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better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subject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composition.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你应该为你的作文选一个更好的题目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ork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site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research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centre.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约克被选定为研究中心所在地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朗文当代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winner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six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finalists.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他们从六名决赛选手中选出了获胜者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ix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theatre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companies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year's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drama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festival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已选定六个剧团参加今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年的戏剧节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①selection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.［U］选择；选拔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［C］入选者；可供选择的事物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big/wide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多种可供选择的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做出选择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②selective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.精挑细选的；选择性的；认真挑选的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0e2d7f19f?pid=be23a9a62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r="-1096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0e2d7f19f?pid=be23a9a62&amp;color=0,55,96&amp;mp=1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19773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0e2d7f19f?pid=be23a9a62&amp;color=0,55,96&amp;mp=1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你认为是什么导致了文化的多样性？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教材P29</a:t>
            </a:r>
            <a:endParaRPr lang="en-US" altLang="zh-CN" sz="1800" dirty="0"/>
          </a:p>
        </p:txBody>
      </p:sp>
      <p:pic>
        <p:nvPicPr>
          <p:cNvPr id="3" name="P_6_BD#0e2d7f19f?pid=be23a9a62&amp;color=0,55,96&amp;mp=1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fbea8d37?pid=106f48864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导致；引起</a:t>
            </a:r>
            <a:endParaRPr lang="en-US" altLang="zh-CN" sz="2200" dirty="0"/>
          </a:p>
        </p:txBody>
      </p:sp>
      <p:sp>
        <p:nvSpPr>
          <p:cNvPr id="6" name="P_6_BD#820488d65?pid=8fbea8d37&amp;color=0,55,96&amp;vtp=1&amp;bbb=1&amp;hb=1"/>
          <p:cNvSpPr/>
          <p:nvPr/>
        </p:nvSpPr>
        <p:spPr>
          <a:xfrm>
            <a:off x="502920" y="286898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disappearance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ecology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灰狼的消失导致了对当地生态的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破坏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含有bring的其他常见短语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养育；抚养；提出（讨论等）；提起（某个话题）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使回忆起；恢复；带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回来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forward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提出；将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提前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引入；使赚到；吸引（顾客）；请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参与</a:t>
            </a:r>
            <a:endParaRPr lang="en-US" altLang="zh-CN" dirty="0"/>
          </a:p>
        </p:txBody>
      </p:sp>
      <p:pic>
        <p:nvPicPr>
          <p:cNvPr id="7" name="P_6#820488d65?pid=8fbea8d37&amp;color=0,55,96&amp;tib=255,255,255&amp;iip=2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59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820488d65?pid=8fbea8d37&amp;color=0,55,96&amp;mp=1&amp;vtp=1&amp;bt=1&amp;bbb=1&amp;hb=1"/>
              <p:cNvSpPr/>
              <p:nvPr/>
            </p:nvSpPr>
            <p:spPr>
              <a:xfrm>
                <a:off x="502920" y="150876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出版；生产；使显现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end/a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conclusion结束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lang="en-US" altLang="zh-CN" sz="1800" dirty="0">
                  <a:latin typeface="SimSun" panose="02010600030101010101" pitchFamily="2" charset="-122"/>
                </a:endParaRP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life使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苏醒；使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生动/逼真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definite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ideas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how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bring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children.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关于如何培养孩子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他们有非常明确的想法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continued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date,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neither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brought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future.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我们继续约会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虽然我们都没有提起未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全国甲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sight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brought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recollections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childhood.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这一景象使人回忆起儿时的往事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820488d65?pid=8fbea8d37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08760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1384" r="-923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20488d65?pid=8fbea8d37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我们如果想让这家餐馆生存下去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就必须吸引更多的生意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Africa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和医疗队在非洲一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起工作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的经历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凸显出了她作为医生最好的一面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由于时间已晚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她便结束了这次会议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excellent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他精湛的技术使画作中的各个元素栩栩如生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20488d65?pid=8fbea8d37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3,000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1906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Francisco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it.1906年旧金山大地震及其后发生的一系列火灾夺去了3,000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多人的生命。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教材P29</a:t>
            </a:r>
            <a:endParaRPr lang="en-US" altLang="zh-CN" dirty="0"/>
          </a:p>
        </p:txBody>
      </p:sp>
      <p:pic>
        <p:nvPicPr>
          <p:cNvPr id="3" name="P_6_BD#820488d65?pid=8fbea8d37&amp;color=0,55,96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dcc3ad03?pid=106f48864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endParaRPr lang="en-US" altLang="zh-CN" sz="2200" dirty="0"/>
          </a:p>
        </p:txBody>
      </p:sp>
      <p:sp>
        <p:nvSpPr>
          <p:cNvPr id="6" name="P_6#5afe9b008?pid=cdcc3ad03&amp;color=0,55,96&amp;vtp=1&amp;bbb=1&amp;hb=1"/>
          <p:cNvSpPr/>
          <p:nvPr/>
        </p:nvSpPr>
        <p:spPr>
          <a:xfrm>
            <a:off x="502920" y="32880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尤用于新闻报道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夺取（生命）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mudslides,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树木保护附近地区的居民免受洪水和泥石流的影响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洪水和泥石流每年都会夺走很多人的生命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.声称，宣称；断言；主张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cientists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科学家们宣称在抗癌方面取得了重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大突破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afe9b008?pid=cdcc3ad03&amp;color=0,55,96&amp;mp=1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5afe9b008?pid=cdcc3ad03&amp;color=0,55,96&amp;mp=1&amp;vtp=1&amp;bt=1&amp;bbb=1"/>
          <p:cNvSpPr/>
          <p:nvPr/>
        </p:nvSpPr>
        <p:spPr>
          <a:xfrm>
            <a:off x="502920" y="1512000"/>
            <a:ext cx="10570464" cy="24422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do/be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声称做/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声称做过某事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据说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我不会自称是专家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有些人声称上网就是在浪费时间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5afe9b008?sp=1&amp;pid=cdcc3ad03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.索取；索要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laim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③demand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④state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yours;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⑤win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5afe9b008?pid=cdcc3ad03&amp;color=0,55,96&amp;mp=1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5afe9b008?pid=cdcc3ad03&amp;color=0,55,96&amp;mp=1&amp;vtp=1&amp;bt=1&amp;bb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索回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/要回某物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00" b="0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tax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purchases.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你可以要求退回购物时缴纳的税款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.认领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nobody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money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discovered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library.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目前为止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还没有人来认领在图书馆捡到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的那些钱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⑤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.获得；赢得；取得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finally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team.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她终于成了那支队的队员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⑥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.［C］声称；宣称；断言；（尤指向公司、政府等）索赔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［C,U］（尤指对财产、土地等的）所有权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false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claims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advertisement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make?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这则广告做了哪些虚假宣传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5afe9b008?pid=cdcc3ad03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4"/>
                <a:stretch>
                  <a:fillRect l="-1384" r="-519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afe9b008?pid=cdcc3ad03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kingdom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groups.（云南省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）除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了是花卉王国之外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还是许多少数民族的居住地。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教材P29</a:t>
            </a:r>
            <a:endParaRPr lang="en-US" altLang="zh-CN" dirty="0"/>
          </a:p>
        </p:txBody>
      </p:sp>
      <p:pic>
        <p:nvPicPr>
          <p:cNvPr id="3" name="P_6_BD#5afe9b008?pid=cdcc3ad03&amp;color=0,55,96&amp;mp=1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64211581?pid=106f4886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（especially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from）除了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外（还）；此外</a:t>
            </a:r>
            <a:endParaRPr lang="en-US" altLang="zh-CN" sz="2200" dirty="0"/>
          </a:p>
        </p:txBody>
      </p:sp>
      <p:sp>
        <p:nvSpPr>
          <p:cNvPr id="6" name="P_6_BD#7a91cb4db?pid=d64211581&amp;color=0,55,96&amp;vtp=1&amp;bbb=1&amp;hb=1"/>
          <p:cNvSpPr/>
          <p:nvPr/>
        </p:nvSpPr>
        <p:spPr>
          <a:xfrm>
            <a:off x="502920" y="32880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faults.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除了一些小的纰漏外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这项工作做得不错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fitness,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除了增强体质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体育运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动还能教给我们重要的社交技能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除了你之外我没有可以与之交流的人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940fbc889?pid=6cd299084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562088" cy="474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a91cb4db?pid=d64211581&amp;color=0,55,96&amp;vtp=1&amp;bt=1&amp;bbb=1&amp;hb=1"/>
              <p:cNvSpPr/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特别注意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apart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from为介词短语，根据上下文语境的不同，其用法可相当于介词besides，也可相当于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except或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（=Except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ending,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it's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good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film.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除了结局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美中不足以外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这是一部很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不错的电影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lots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things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common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apart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（=besides）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u="sng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music.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除了音乐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我们还有很多共同点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②besides还可以作副词，意为“此外；而且”，此时不可替换成apart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Besides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garden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seems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calming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effect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Jaramillo's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special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education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students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emotional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control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issues.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此外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在花园里工作似乎对哈拉米略的特殊教育学生有镇静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作用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他们中的许多人都有情绪控制问题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（本句中的Besides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为副词）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7a91cb4db?pid=d6421158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blipFill>
                <a:blip r:embed="rId3"/>
                <a:stretch>
                  <a:fillRect l="-1384" r="-807" b="-2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a91cb4db?pid=d64211581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southern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Yunnan,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winter.在游览了云南南部之后，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我不得不承认这是中国最适合躲避寒冬的地区。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教材P29</a:t>
            </a:r>
            <a:endParaRPr lang="en-US" altLang="zh-CN" dirty="0"/>
          </a:p>
        </p:txBody>
      </p:sp>
      <p:pic>
        <p:nvPicPr>
          <p:cNvPr id="3" name="P_6_BD#7a91cb4db?pid=d64211581&amp;color=0,55,96&amp;mp=1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5969611a1?pid=106f48864&amp;color=0,55,96&amp;vtp=1&amp;bbb=1"/>
          <p:cNvSpPr/>
          <p:nvPr/>
        </p:nvSpPr>
        <p:spPr>
          <a:xfrm>
            <a:off x="502920" y="27917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endParaRPr lang="en-US" altLang="zh-CN" sz="2200" dirty="0"/>
          </a:p>
        </p:txBody>
      </p:sp>
      <p:sp>
        <p:nvSpPr>
          <p:cNvPr id="6" name="P_6#38268c69a?sp=1&amp;pid=5969611a1&amp;color=0,55,96&amp;vtp=1&amp;bbb=1&amp;hb=1"/>
          <p:cNvSpPr/>
          <p:nvPr/>
        </p:nvSpPr>
        <p:spPr>
          <a:xfrm>
            <a:off x="502920" y="32880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.逃走；逃脱；避开；避免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justice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原文的寓意是邪恶的人逃脱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不了制裁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中逃脱/逃往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避开（做）某事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everyday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它帮助我逃离日常生活的压力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7" name="P_6_BD#38268c69a?pid=5969611a1&amp;color=0,55,96&amp;tib=255,255,255&amp;iip=2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5992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8268c69a?pid=5969611a1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wounded,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enemy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虽然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他受伤后陷入了困境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但他还是设法逃脱了敌人的追捕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.被忘掉；被忽视；未被注意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1990s,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college.20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世纪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的一个朋友上了一所当地的大学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我想不起这位朋友的名字了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.（气体、液体等）逸出；漏出；泄漏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Cooler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carbon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dioxide.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carbon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dioxide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较冷的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水含有更多的二氧化碳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但是当水变暖时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二氧化碳气体会逸出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8268c69a?sp=1&amp;pid=5969611a1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.［C,U］逃脱；逃跑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.］（暂时的）逃避现实；解脱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［C］漏出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人们来这里是为了逃避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想把压力抛在脑后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b="0" i="0" baseline="-400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lang="en-US" altLang="zh-CN" b="0" i="1" baseline="-400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b="0" i="1" baseline="-4000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baseline="-400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b="0" i="0" baseline="-4000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］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narrow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死里逃生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逃跑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thief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jumped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那个小偷跳上一辆汽车逃跑了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6_BD#38268c69a?pid=5969611a1&amp;color=0,55,96&amp;mp=1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231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b9768d5f?pid=7754a32e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f8811b87b?pid=2b9768d5f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5616" y="2095500"/>
            <a:ext cx="4005072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f8811b87b?pid=2b9768d5f&amp;color=0,55,96&amp;vtp=1&amp;bbb=1"/>
          <p:cNvSpPr/>
          <p:nvPr/>
        </p:nvSpPr>
        <p:spPr>
          <a:xfrm>
            <a:off x="502920" y="3048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美洲土著居民可能在至少一万五千年前就搬到了加利福尼亚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教材P27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有可能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该句型中的It为形式主语，that引导的从句为真正的主语。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我们可能以前见过面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5" name="P_5_BD#f8811b87b?pid=2b9768d5f&amp;color=0,55,96&amp;tib=255,255,255&amp;iip=2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4857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f8811b87b?pid=2b9768d5f&amp;color=0,55,96&amp;tib=255,255,255&amp;iip=3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39692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f8811b87b?pid=2b9768d5f&amp;color=0,55,96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f8811b87b?pid=2b9768d5f&amp;color=0,55,96&amp;vtp=1&amp;bt=1&amp;bbb=1"/>
          <p:cNvSpPr/>
          <p:nvPr/>
        </p:nvSpPr>
        <p:spPr>
          <a:xfrm>
            <a:off x="502920" y="1512000"/>
            <a:ext cx="10570464" cy="4545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“可能</a:t>
            </a:r>
            <a:r>
              <a:rPr lang="en-US" altLang="zh-CN" sz="1800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”的其他常用句式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某人/某物可能会做某事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sth.某人有可能做某事。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possible/probable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有可能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methods,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efficiency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如果你能找到合适的学习方法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你的学习效率就有可能会提高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他有可能完成这项任务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possible/probable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coincide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consumers'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这些产品中有一些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可能满足消费者的需求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likely可以直接用人或物作主语，possible和probable一般用于it作形式主语而真正的主语后置的句型中。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abd72f63?pid=7754a32e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fa14840ca?pid=7abd72f63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fa14840ca?pid=7abd72f63&amp;color=0,55,96&amp;vtp=1&amp;bbb=1"/>
          <p:cNvSpPr/>
          <p:nvPr/>
        </p:nvSpPr>
        <p:spPr>
          <a:xfrm>
            <a:off x="502920" y="37592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我不得不承认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再次回到这座城市感觉确实很好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教材P28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it作形式主语，不定式（短语）作真正的主语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当不定式（短语）在句中作主语时，有时为了交流需要，避免“头重脚轻”，习惯上将不定式（短语）移到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后面，主语由it代替，it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叫作形式主语。此时it只起先行引导作用，本身无词义。常用于以下三种句型：</a:t>
            </a:r>
            <a:endParaRPr lang="en-US" altLang="zh-CN" sz="1800" dirty="0"/>
          </a:p>
        </p:txBody>
      </p:sp>
      <p:pic>
        <p:nvPicPr>
          <p:cNvPr id="5" name="P_5_BD#fa14840ca?pid=7abd72f63&amp;color=0,55,96&amp;tib=255,255,255&amp;iip=3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1969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fa14840ca?pid=7abd72f63&amp;color=0,55,96&amp;tib=255,255,255&amp;iip=3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46804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fa14840ca?sp=1&amp;pid=7abd72f63&amp;color=0,55,96&amp;mp=1&amp;vtp=1&amp;bt=1&amp;bbb=1"/>
          <p:cNvSpPr/>
          <p:nvPr/>
        </p:nvSpPr>
        <p:spPr>
          <a:xfrm>
            <a:off x="502920" y="1508760"/>
            <a:ext cx="10570464" cy="37069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be+形容词+（of/for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endParaRPr lang="en-US" altLang="zh-CN" sz="1800" dirty="0">
              <a:latin typeface="Times New Roman" panose="02020603050405020304" pitchFamily="18" charset="0"/>
            </a:endParaRPr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tonight.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你邀请我参加你今晚的聚会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你真是太好了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be+名词短语/介词短语+to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system's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管理磁盘和内存之间的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写入数据是文件系统的工作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hunt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00" b="0" i="0" u="sng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猎杀某些野生动物是违法的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takes/took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我用了好长一段时间才把这项工作做完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对应练习见《巩固练》L27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f4b9445e.fixed?pid=6cd299084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8f4b9445e.fixed?pid=6cd299084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dd2ba76d5?pid=8f4b9445e&amp;color=0,55,96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课时导入：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Thinking部分是一篇旧金山游记。文章通过作者在旧金山一整天的所见所感，介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绍了旧金山的城市风貌、文化特色以及加利福尼亚州的历史。通过阅读旧金山游记，体会文化多样性，并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尝试在阅读过程中对文章信息进行分类和排序。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有可能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作形式主语，不定式（短语）作真正的主语等。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a996e59c?iti=1&amp;htil=1&amp;pid=64e149cd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7968" y="1655064"/>
            <a:ext cx="216712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9a996e59c?iti=1&amp;htil=1&amp;pid=64e149cd4&amp;color=0,55,96&amp;vtp=1&amp;bbb=1"/>
          <p:cNvSpPr/>
          <p:nvPr/>
        </p:nvSpPr>
        <p:spPr>
          <a:xfrm>
            <a:off x="9488139" y="3254248"/>
            <a:ext cx="9667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endParaRPr lang="en-US" altLang="zh-CN" sz="1800" dirty="0"/>
          </a:p>
        </p:txBody>
      </p:sp>
      <p:sp>
        <p:nvSpPr>
          <p:cNvPr id="4" name="P_4_BD#9a996e59c?htil=1&amp;pid=64e149cd4&amp;color=0,55,96&amp;vtp=1&amp;bt=1&amp;bbb=1&amp;hb=1"/>
          <p:cNvSpPr/>
          <p:nvPr/>
        </p:nvSpPr>
        <p:spPr>
          <a:xfrm>
            <a:off x="502920" y="1508760"/>
            <a:ext cx="8266176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abundant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minority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distinctive,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Mongolian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lamb,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Zang's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（酥油茶）,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Manchu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Sachima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（萨其马）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dirty="0"/>
          </a:p>
        </p:txBody>
      </p:sp>
      <p:pic>
        <p:nvPicPr>
          <p:cNvPr id="5" name="P_4_BD#9a996e59c?iti=2&amp;htil=2&amp;pid=64e149cd4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87968" y="3746500"/>
            <a:ext cx="2167128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4_BD#9a996e59c?iti=2&amp;htil=2&amp;pid=64e149cd4&amp;color=0,55,96&amp;vtp=1&amp;bbb=1"/>
          <p:cNvSpPr/>
          <p:nvPr/>
        </p:nvSpPr>
        <p:spPr>
          <a:xfrm>
            <a:off x="9659589" y="5345684"/>
            <a:ext cx="6238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Zanba</a:t>
            </a:r>
            <a:endParaRPr lang="en-US" altLang="zh-CN" sz="1800" dirty="0"/>
          </a:p>
        </p:txBody>
      </p:sp>
      <p:sp>
        <p:nvSpPr>
          <p:cNvPr id="7" name="P_4_BD#9a996e59c?htil=2&amp;pid=64e149cd4&amp;color=0,55,96&amp;vtp=1&amp;bbb=1&amp;hb=1"/>
          <p:cNvSpPr/>
          <p:nvPr/>
        </p:nvSpPr>
        <p:spPr>
          <a:xfrm>
            <a:off x="502920" y="3155505"/>
            <a:ext cx="8266176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noodles,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mutton,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yoghurt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herdsmen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Xizang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Zanba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（糌粑）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a996e59c?pid=64e149cd4&amp;color=0,55,96&amp;vtp=1&amp;bbb=1&amp;hb=1">
            <a:extLst>
              <a:ext uri="{FF2B5EF4-FFF2-40B4-BE49-F238E27FC236}">
                <a16:creationId xmlns:a16="http://schemas.microsoft.com/office/drawing/2014/main" id="{519313B6-8BF0-EC19-BCBC-7158A8586921}"/>
              </a:ext>
            </a:extLst>
          </p:cNvPr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Zanba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Xizang.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barley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Zanba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altitude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（海拔）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Xizang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minimal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utensils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（器皿）,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ingredients,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Zanba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bowl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glutinous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（糯米）.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renowned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Yunnan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glutinous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sourness,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aquatic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（水生的）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principal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spicy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fragrant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flavours.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089959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3672</Words>
  <Application>Microsoft Office PowerPoint</Application>
  <PresentationFormat>宽屏</PresentationFormat>
  <Paragraphs>459</Paragraphs>
  <Slides>47</Slides>
  <Notes>45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6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2024-10-10T10:40:23Z</dcterms:created>
  <dcterms:modified xsi:type="dcterms:W3CDTF">2024-10-10T10:44:57Z</dcterms:modified>
  <cp:category/>
  <cp:contentStatus/>
</cp:coreProperties>
</file>